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57" r:id="rId3"/>
    <p:sldId id="256" r:id="rId4"/>
  </p:sldIdLst>
  <p:sldSz cx="12192000" cy="6858000"/>
  <p:notesSz cx="6858000" cy="9144000"/>
  <p:defaultTextStyle>
    <a:defPPr rtl="0">
      <a:defRPr lang="ja-jp"/>
    </a:defPPr>
    <a:lvl1pPr marL="0" algn="l" defTabSz="498750" rtl="0" eaLnBrk="1" latinLnBrk="0" hangingPunct="1">
      <a:defRPr sz="1977" kern="1200">
        <a:solidFill>
          <a:schemeClr val="tx1"/>
        </a:solidFill>
        <a:latin typeface="+mn-lt"/>
        <a:ea typeface="+mn-ea"/>
        <a:cs typeface="+mn-cs"/>
      </a:defRPr>
    </a:lvl1pPr>
    <a:lvl2pPr marL="498750" algn="l" defTabSz="498750" rtl="0" eaLnBrk="1" latinLnBrk="0" hangingPunct="1">
      <a:defRPr sz="1977" kern="1200">
        <a:solidFill>
          <a:schemeClr val="tx1"/>
        </a:solidFill>
        <a:latin typeface="+mn-lt"/>
        <a:ea typeface="+mn-ea"/>
        <a:cs typeface="+mn-cs"/>
      </a:defRPr>
    </a:lvl2pPr>
    <a:lvl3pPr marL="997501" algn="l" defTabSz="498750" rtl="0" eaLnBrk="1" latinLnBrk="0" hangingPunct="1">
      <a:defRPr sz="1977" kern="1200">
        <a:solidFill>
          <a:schemeClr val="tx1"/>
        </a:solidFill>
        <a:latin typeface="+mn-lt"/>
        <a:ea typeface="+mn-ea"/>
        <a:cs typeface="+mn-cs"/>
      </a:defRPr>
    </a:lvl3pPr>
    <a:lvl4pPr marL="1496251" algn="l" defTabSz="498750" rtl="0" eaLnBrk="1" latinLnBrk="0" hangingPunct="1">
      <a:defRPr sz="1977" kern="1200">
        <a:solidFill>
          <a:schemeClr val="tx1"/>
        </a:solidFill>
        <a:latin typeface="+mn-lt"/>
        <a:ea typeface="+mn-ea"/>
        <a:cs typeface="+mn-cs"/>
      </a:defRPr>
    </a:lvl4pPr>
    <a:lvl5pPr marL="1995001" algn="l" defTabSz="498750" rtl="0" eaLnBrk="1" latinLnBrk="0" hangingPunct="1">
      <a:defRPr sz="1977" kern="1200">
        <a:solidFill>
          <a:schemeClr val="tx1"/>
        </a:solidFill>
        <a:latin typeface="+mn-lt"/>
        <a:ea typeface="+mn-ea"/>
        <a:cs typeface="+mn-cs"/>
      </a:defRPr>
    </a:lvl5pPr>
    <a:lvl6pPr marL="2493752" algn="l" defTabSz="498750" rtl="0" eaLnBrk="1" latinLnBrk="0" hangingPunct="1">
      <a:defRPr sz="1977" kern="1200">
        <a:solidFill>
          <a:schemeClr val="tx1"/>
        </a:solidFill>
        <a:latin typeface="+mn-lt"/>
        <a:ea typeface="+mn-ea"/>
        <a:cs typeface="+mn-cs"/>
      </a:defRPr>
    </a:lvl6pPr>
    <a:lvl7pPr marL="2992502" algn="l" defTabSz="498750" rtl="0" eaLnBrk="1" latinLnBrk="0" hangingPunct="1">
      <a:defRPr sz="1977" kern="1200">
        <a:solidFill>
          <a:schemeClr val="tx1"/>
        </a:solidFill>
        <a:latin typeface="+mn-lt"/>
        <a:ea typeface="+mn-ea"/>
        <a:cs typeface="+mn-cs"/>
      </a:defRPr>
    </a:lvl7pPr>
    <a:lvl8pPr marL="3491252" algn="l" defTabSz="498750" rtl="0" eaLnBrk="1" latinLnBrk="0" hangingPunct="1">
      <a:defRPr sz="1977" kern="1200">
        <a:solidFill>
          <a:schemeClr val="tx1"/>
        </a:solidFill>
        <a:latin typeface="+mn-lt"/>
        <a:ea typeface="+mn-ea"/>
        <a:cs typeface="+mn-cs"/>
      </a:defRPr>
    </a:lvl8pPr>
    <a:lvl9pPr marL="3990003" algn="l" defTabSz="498750" rtl="0" eaLnBrk="1" latinLnBrk="0" hangingPunct="1">
      <a:defRPr sz="197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FFFFFF"/>
    <a:srgbClr val="A6A6A6"/>
    <a:srgbClr val="BFBFBF"/>
    <a:srgbClr val="536142"/>
    <a:srgbClr val="78826B"/>
    <a:srgbClr val="29497A"/>
    <a:srgbClr val="2D6BB5"/>
    <a:srgbClr val="D4D9EA"/>
    <a:srgbClr val="CCD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Objects="1" showGuides="1">
      <p:cViewPr varScale="1">
        <p:scale>
          <a:sx n="144" d="100"/>
          <a:sy n="144" d="100"/>
        </p:scale>
        <p:origin x="150" y="474"/>
      </p:cViewPr>
      <p:guideLst>
        <p:guide orient="horz" pos="2160"/>
        <p:guide pos="45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9" d="100"/>
          <a:sy n="89" d="100"/>
        </p:scale>
        <p:origin x="375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70C0D84-432B-4A68-A0AF-0A5F1ABAD6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B86B32F-A498-49BA-B668-D5FF2E61C3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A607A-1E7A-44B8-BBE6-300DF929E5B0}" type="datetime1">
              <a:rPr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2023/1/17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1710AA4-ADAE-488E-B689-43EBCDDC72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54170A0-2528-429D-9BC8-E808CB125B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AB900-3BF9-4FF9-9A33-F74DF786F12A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7569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297ADB0F-ADB8-4D4F-BA2C-5FF0A9C40B64}" type="datetime1">
              <a:rPr lang="ja-JP" altLang="en-US" smtClean="0"/>
              <a:pPr/>
              <a:t>2023/1/17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35E0260-61DF-47C9-9B93-01D5D0BEB9C9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1487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E0260-61DF-47C9-9B93-01D5D0BEB9C9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/>
              <a:t>2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86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E0260-61DF-47C9-9B93-01D5D0BEB9C9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/>
              <a:t>3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0581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34696918-56A8-1D45-B1E5-DC983C184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2099"/>
            <a:ext cx="10363200" cy="559401"/>
          </a:xfrm>
        </p:spPr>
        <p:txBody>
          <a:bodyPr rtlCol="0">
            <a:normAutofit/>
          </a:bodyPr>
          <a:lstStyle>
            <a:lvl1pPr>
              <a:defRPr sz="3273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33BB1124-172F-464E-A999-3A62CAF6B1C3}" type="datetime1">
              <a:rPr lang="ja-JP" altLang="en-US" smtClean="0"/>
              <a:pPr/>
              <a:t>2023/1/17</a:t>
            </a:fld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92884842-D96E-9C41-BEED-5AFF368711AA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AFF89D1-8A94-F948-BD88-1C5475841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1528" y="311727"/>
            <a:ext cx="7148945" cy="764453"/>
          </a:xfrm>
        </p:spPr>
        <p:txBody>
          <a:bodyPr rtlCol="0">
            <a:normAutofit/>
          </a:bodyPr>
          <a:lstStyle>
            <a:lvl1pPr>
              <a:defRPr sz="3682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BD0E94-73E2-F6BD-DDBC-47DDA061F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12AD68-F56F-B6BD-E6FB-E86B11190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55373C-022D-6ABD-C315-963F29F3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895-A529-4358-9DDE-D4A0989BBCEB}" type="datetimeFigureOut">
              <a:rPr kumimoji="1" lang="ja-JP" altLang="en-US" smtClean="0"/>
              <a:t>2023/1/19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BAB22A-4547-1452-8F69-1CAE4C34D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33F12C-D4FC-FA77-CF7C-366002BF6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2682-14C2-4A2A-8F15-036DCEA50B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46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146304" tIns="73152" rIns="146304" bIns="73152" rtlCol="0" anchor="ctr">
            <a:normAutofit/>
          </a:bodyPr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146304" tIns="73152" rIns="146304" bIns="73152" rtlCol="0">
            <a:normAutofit/>
          </a:bodyPr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l">
              <a:defRPr sz="149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A481BAA-566D-417C-98E8-E6F71E5B188E}" type="datetime1">
              <a:rPr lang="ja-JP" altLang="en-US" smtClean="0"/>
              <a:pPr/>
              <a:t>2023/1/17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ctr">
              <a:defRPr sz="149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r">
              <a:defRPr sz="149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92884842-D96E-9C41-BEED-5AFF368711AA}" type="slidenum">
              <a:rPr lang="en-US" altLang="ja-JP" noProof="0" smtClean="0"/>
              <a:pPr/>
              <a:t>‹#›</a:t>
            </a:fld>
            <a:endParaRPr lang="ja-JP" alt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ctr" defTabSz="573712" rtl="0" eaLnBrk="1" latinLnBrk="0" hangingPunct="1">
        <a:spcBef>
          <a:spcPct val="0"/>
        </a:spcBef>
        <a:buNone/>
        <a:defRPr kumimoji="1" sz="549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430285" indent="-430285" algn="l" defTabSz="573712" rtl="0" eaLnBrk="1" latinLnBrk="0" hangingPunct="1">
        <a:spcBef>
          <a:spcPct val="20000"/>
        </a:spcBef>
        <a:buFont typeface="Arial"/>
        <a:buChar char="•"/>
        <a:defRPr kumimoji="1" sz="4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932283" indent="-358570" algn="l" defTabSz="573712" rtl="0" eaLnBrk="1" latinLnBrk="0" hangingPunct="1">
        <a:spcBef>
          <a:spcPct val="20000"/>
        </a:spcBef>
        <a:buFont typeface="Arial"/>
        <a:buChar char="–"/>
        <a:defRPr kumimoji="1" sz="3529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1434282" indent="-286856" algn="l" defTabSz="573712" rtl="0" eaLnBrk="1" latinLnBrk="0" hangingPunct="1">
        <a:spcBef>
          <a:spcPct val="20000"/>
        </a:spcBef>
        <a:buFont typeface="Arial"/>
        <a:buChar char="•"/>
        <a:defRPr kumimoji="1" sz="298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2007994" indent="-286856" algn="l" defTabSz="573712" rtl="0" eaLnBrk="1" latinLnBrk="0" hangingPunct="1">
        <a:spcBef>
          <a:spcPct val="20000"/>
        </a:spcBef>
        <a:buFont typeface="Arial"/>
        <a:buChar char="–"/>
        <a:defRPr kumimoji="1" sz="251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2581707" indent="-286856" algn="l" defTabSz="573712" rtl="0" eaLnBrk="1" latinLnBrk="0" hangingPunct="1">
        <a:spcBef>
          <a:spcPct val="20000"/>
        </a:spcBef>
        <a:buFont typeface="Arial"/>
        <a:buChar char="»"/>
        <a:defRPr kumimoji="1" sz="251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3155419" indent="-286856" algn="l" defTabSz="573712" rtl="0" eaLnBrk="1" latinLnBrk="0" hangingPunct="1">
        <a:spcBef>
          <a:spcPct val="20000"/>
        </a:spcBef>
        <a:buFont typeface="Arial"/>
        <a:buChar char="•"/>
        <a:defRPr kumimoji="1" sz="2510" kern="1200">
          <a:solidFill>
            <a:schemeClr val="tx1"/>
          </a:solidFill>
          <a:latin typeface="+mn-lt"/>
          <a:ea typeface="+mn-ea"/>
          <a:cs typeface="+mn-cs"/>
        </a:defRPr>
      </a:lvl6pPr>
      <a:lvl7pPr marL="3729131" indent="-286856" algn="l" defTabSz="573712" rtl="0" eaLnBrk="1" latinLnBrk="0" hangingPunct="1">
        <a:spcBef>
          <a:spcPct val="20000"/>
        </a:spcBef>
        <a:buFont typeface="Arial"/>
        <a:buChar char="•"/>
        <a:defRPr kumimoji="1" sz="2510" kern="1200">
          <a:solidFill>
            <a:schemeClr val="tx1"/>
          </a:solidFill>
          <a:latin typeface="+mn-lt"/>
          <a:ea typeface="+mn-ea"/>
          <a:cs typeface="+mn-cs"/>
        </a:defRPr>
      </a:lvl7pPr>
      <a:lvl8pPr marL="4302844" indent="-286856" algn="l" defTabSz="573712" rtl="0" eaLnBrk="1" latinLnBrk="0" hangingPunct="1">
        <a:spcBef>
          <a:spcPct val="20000"/>
        </a:spcBef>
        <a:buFont typeface="Arial"/>
        <a:buChar char="•"/>
        <a:defRPr kumimoji="1" sz="251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6" indent="-286856" algn="l" defTabSz="573712" rtl="0" eaLnBrk="1" latinLnBrk="0" hangingPunct="1">
        <a:spcBef>
          <a:spcPct val="20000"/>
        </a:spcBef>
        <a:buFont typeface="Arial"/>
        <a:buChar char="•"/>
        <a:defRPr kumimoji="1" sz="2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3712" rtl="0" eaLnBrk="1" latinLnBrk="0" hangingPunct="1">
        <a:defRPr kumimoji="1" sz="2274" kern="1200">
          <a:solidFill>
            <a:schemeClr val="tx1"/>
          </a:solidFill>
          <a:latin typeface="+mn-lt"/>
          <a:ea typeface="+mn-ea"/>
          <a:cs typeface="+mn-cs"/>
        </a:defRPr>
      </a:lvl1pPr>
      <a:lvl2pPr marL="573712" algn="l" defTabSz="573712" rtl="0" eaLnBrk="1" latinLnBrk="0" hangingPunct="1">
        <a:defRPr kumimoji="1" sz="2274" kern="1200">
          <a:solidFill>
            <a:schemeClr val="tx1"/>
          </a:solidFill>
          <a:latin typeface="+mn-lt"/>
          <a:ea typeface="+mn-ea"/>
          <a:cs typeface="+mn-cs"/>
        </a:defRPr>
      </a:lvl2pPr>
      <a:lvl3pPr marL="1147425" algn="l" defTabSz="573712" rtl="0" eaLnBrk="1" latinLnBrk="0" hangingPunct="1">
        <a:defRPr kumimoji="1" sz="2274" kern="1200">
          <a:solidFill>
            <a:schemeClr val="tx1"/>
          </a:solidFill>
          <a:latin typeface="+mn-lt"/>
          <a:ea typeface="+mn-ea"/>
          <a:cs typeface="+mn-cs"/>
        </a:defRPr>
      </a:lvl3pPr>
      <a:lvl4pPr marL="1721137" algn="l" defTabSz="573712" rtl="0" eaLnBrk="1" latinLnBrk="0" hangingPunct="1">
        <a:defRPr kumimoji="1" sz="2274" kern="1200">
          <a:solidFill>
            <a:schemeClr val="tx1"/>
          </a:solidFill>
          <a:latin typeface="+mn-lt"/>
          <a:ea typeface="+mn-ea"/>
          <a:cs typeface="+mn-cs"/>
        </a:defRPr>
      </a:lvl4pPr>
      <a:lvl5pPr marL="2294850" algn="l" defTabSz="573712" rtl="0" eaLnBrk="1" latinLnBrk="0" hangingPunct="1">
        <a:defRPr kumimoji="1" sz="2274" kern="1200">
          <a:solidFill>
            <a:schemeClr val="tx1"/>
          </a:solidFill>
          <a:latin typeface="+mn-lt"/>
          <a:ea typeface="+mn-ea"/>
          <a:cs typeface="+mn-cs"/>
        </a:defRPr>
      </a:lvl5pPr>
      <a:lvl6pPr marL="2868562" algn="l" defTabSz="573712" rtl="0" eaLnBrk="1" latinLnBrk="0" hangingPunct="1">
        <a:defRPr kumimoji="1" sz="2274" kern="1200">
          <a:solidFill>
            <a:schemeClr val="tx1"/>
          </a:solidFill>
          <a:latin typeface="+mn-lt"/>
          <a:ea typeface="+mn-ea"/>
          <a:cs typeface="+mn-cs"/>
        </a:defRPr>
      </a:lvl6pPr>
      <a:lvl7pPr marL="3442275" algn="l" defTabSz="573712" rtl="0" eaLnBrk="1" latinLnBrk="0" hangingPunct="1">
        <a:defRPr kumimoji="1" sz="2274" kern="1200">
          <a:solidFill>
            <a:schemeClr val="tx1"/>
          </a:solidFill>
          <a:latin typeface="+mn-lt"/>
          <a:ea typeface="+mn-ea"/>
          <a:cs typeface="+mn-cs"/>
        </a:defRPr>
      </a:lvl7pPr>
      <a:lvl8pPr marL="4015987" algn="l" defTabSz="573712" rtl="0" eaLnBrk="1" latinLnBrk="0" hangingPunct="1">
        <a:defRPr kumimoji="1" sz="2274" kern="1200">
          <a:solidFill>
            <a:schemeClr val="tx1"/>
          </a:solidFill>
          <a:latin typeface="+mn-lt"/>
          <a:ea typeface="+mn-ea"/>
          <a:cs typeface="+mn-cs"/>
        </a:defRPr>
      </a:lvl8pPr>
      <a:lvl9pPr marL="4589700" algn="l" defTabSz="573712" rtl="0" eaLnBrk="1" latinLnBrk="0" hangingPunct="1">
        <a:defRPr kumimoji="1" sz="22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EEF5B-41BF-EA82-E424-CEB3CAD5F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淫魔再誕 </a:t>
            </a:r>
            <a:r>
              <a:rPr lang="ja-JP" alt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～</a:t>
            </a:r>
            <a:r>
              <a:rPr lang="en-US" altLang="ja-JP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Desire Chain</a:t>
            </a:r>
            <a:r>
              <a:rPr lang="ja-JP" alt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～</a:t>
            </a:r>
            <a:r>
              <a:rPr kumimoji="1" lang="ja-JP" alt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（仮題）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C50770-DF1C-4E0A-F135-285FCD73269A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ja-JP" altLang="en-US" sz="3600" dirty="0"/>
              <a:t>支援版のシステムをベースに</a:t>
            </a:r>
            <a:r>
              <a:rPr lang="en-US" altLang="ja-JP" sz="3600" dirty="0"/>
              <a:t>ADV</a:t>
            </a:r>
            <a:r>
              <a:rPr lang="ja-JP" altLang="en-US" sz="3600" dirty="0"/>
              <a:t>イベントを追加したストーリー攻略型のゲーム</a:t>
            </a:r>
            <a:endParaRPr lang="en-US" altLang="ja-JP" sz="3600" dirty="0"/>
          </a:p>
          <a:p>
            <a:r>
              <a:rPr lang="ja-JP" altLang="en-US" sz="3600" dirty="0"/>
              <a:t>ダウンロード販売サイトにて買い切り型での提供</a:t>
            </a:r>
          </a:p>
          <a:p>
            <a:r>
              <a:rPr lang="ja-JP" altLang="en-US" sz="3600" dirty="0"/>
              <a:t>支援版のアニメを利用した</a:t>
            </a:r>
            <a:r>
              <a:rPr lang="en-US" altLang="ja-JP" sz="3600" dirty="0"/>
              <a:t>ADV</a:t>
            </a:r>
            <a:r>
              <a:rPr lang="ja-JP" altLang="en-US" sz="3600" dirty="0"/>
              <a:t>イベント（幕間シーンやエンディング）、ボス搾精者を</a:t>
            </a:r>
            <a:r>
              <a:rPr lang="en-US" altLang="ja-JP" sz="3600" dirty="0"/>
              <a:t>DC</a:t>
            </a:r>
            <a:r>
              <a:rPr lang="ja-JP" altLang="en-US" sz="3600" dirty="0"/>
              <a:t>限定で実装</a:t>
            </a:r>
          </a:p>
        </p:txBody>
      </p:sp>
    </p:spTree>
    <p:extLst>
      <p:ext uri="{BB962C8B-B14F-4D97-AF65-F5344CB8AC3E}">
        <p14:creationId xmlns:p14="http://schemas.microsoft.com/office/powerpoint/2010/main" val="2693166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8DFFB-D8F9-AE46-8D22-CAD0F2F64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支援版との比較</a:t>
            </a:r>
            <a:endParaRPr lang="en-US" altLang="ja-JP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8D2FA83B-4248-C957-F590-168992837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253927"/>
              </p:ext>
            </p:extLst>
          </p:nvPr>
        </p:nvGraphicFramePr>
        <p:xfrm>
          <a:off x="863822" y="1548205"/>
          <a:ext cx="10632778" cy="4472749"/>
        </p:xfrm>
        <a:graphic>
          <a:graphicData uri="http://schemas.openxmlformats.org/drawingml/2006/table">
            <a:tbl>
              <a:tblPr firstRow="1" bandCol="1">
                <a:tableStyleId>{7DF18680-E054-41AD-8BC1-D1AEF772440D}</a:tableStyleId>
              </a:tblPr>
              <a:tblGrid>
                <a:gridCol w="5316389">
                  <a:extLst>
                    <a:ext uri="{9D8B030D-6E8A-4147-A177-3AD203B41FA5}">
                      <a16:colId xmlns:a16="http://schemas.microsoft.com/office/drawing/2014/main" val="3774445441"/>
                    </a:ext>
                  </a:extLst>
                </a:gridCol>
                <a:gridCol w="5316389">
                  <a:extLst>
                    <a:ext uri="{9D8B030D-6E8A-4147-A177-3AD203B41FA5}">
                      <a16:colId xmlns:a16="http://schemas.microsoft.com/office/drawing/2014/main" val="3426449560"/>
                    </a:ext>
                  </a:extLst>
                </a:gridCol>
              </a:tblGrid>
              <a:tr h="7697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淫魔再誕（支援版）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淫魔再誕</a:t>
                      </a:r>
                      <a:r>
                        <a:rPr kumimoji="1" lang="en-US" altLang="ja-JP" dirty="0"/>
                        <a:t>DC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9375213"/>
                  </a:ext>
                </a:extLst>
              </a:tr>
              <a:tr h="76979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支援サイト等で定期更新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DL</a:t>
                      </a:r>
                      <a:r>
                        <a:rPr kumimoji="1" lang="ja-JP" altLang="en-US" dirty="0"/>
                        <a:t>販売サイトで販売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986971"/>
                  </a:ext>
                </a:extLst>
              </a:tr>
              <a:tr h="113329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淫魔再誕</a:t>
                      </a:r>
                      <a:r>
                        <a:rPr kumimoji="1" lang="en-US" altLang="ja-JP" dirty="0"/>
                        <a:t>DC</a:t>
                      </a:r>
                      <a:r>
                        <a:rPr kumimoji="1" lang="ja-JP" altLang="en-US" dirty="0"/>
                        <a:t>リリース後も新たなる搾精者、搾精シーンを追加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737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ADV</a:t>
                      </a:r>
                      <a:r>
                        <a:rPr kumimoji="1" lang="ja-JP" altLang="en-US" dirty="0"/>
                        <a:t>パートによるイベントシーン、エンディング、</a:t>
                      </a:r>
                      <a:r>
                        <a:rPr kumimoji="1" lang="en-US" altLang="ja-JP" dirty="0"/>
                        <a:t>DC</a:t>
                      </a:r>
                      <a:r>
                        <a:rPr kumimoji="1" lang="ja-JP" altLang="en-US" dirty="0"/>
                        <a:t>限定のボス搾精者を実装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533653"/>
                  </a:ext>
                </a:extLst>
              </a:tr>
              <a:tr h="103007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CP</a:t>
                      </a:r>
                      <a:r>
                        <a:rPr kumimoji="1" lang="ja-JP" altLang="en-US" dirty="0"/>
                        <a:t>との対称型バトル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難易度等によりストーリー</a:t>
                      </a:r>
                      <a:r>
                        <a:rPr kumimoji="1" lang="en-US" altLang="ja-JP" dirty="0"/>
                        <a:t>NPC</a:t>
                      </a:r>
                      <a:r>
                        <a:rPr kumimoji="1" lang="ja-JP" altLang="en-US" dirty="0"/>
                        <a:t>（搾精者）との非対称型バトル。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8023789"/>
                  </a:ext>
                </a:extLst>
              </a:tr>
              <a:tr h="76979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オンライン機能あり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オンライン機能なし（予定）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53907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テーブル 79" title="テーブルのグラフ化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739662"/>
              </p:ext>
            </p:extLst>
          </p:nvPr>
        </p:nvGraphicFramePr>
        <p:xfrm>
          <a:off x="208369" y="974953"/>
          <a:ext cx="11360238" cy="569440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11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7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834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33779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384375">
                  <a:extLst>
                    <a:ext uri="{9D8B030D-6E8A-4147-A177-3AD203B41FA5}">
                      <a16:colId xmlns:a16="http://schemas.microsoft.com/office/drawing/2014/main" val="3443305653"/>
                    </a:ext>
                  </a:extLst>
                </a:gridCol>
              </a:tblGrid>
              <a:tr h="531172">
                <a:tc>
                  <a:txBody>
                    <a:bodyPr/>
                    <a:lstStyle/>
                    <a:p>
                      <a:pPr algn="ctr" rtl="0"/>
                      <a:endParaRPr lang="ja-JP" altLang="en-US" sz="1200" b="1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7236" marR="67236" marT="33618" marB="336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altLang="ja-JP" sz="2400" b="0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2023</a:t>
                      </a:r>
                      <a:endParaRPr lang="en-US" altLang="ja-JP" sz="2400" b="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7236" marR="67236" marT="33618" marB="3361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400" b="0" kern="1200" noProof="0" dirty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2024</a:t>
                      </a:r>
                      <a:endParaRPr lang="ja-JP" altLang="en-US" sz="2400" b="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7236" marR="67236" marT="33618" marB="3361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400" b="0" kern="1200" noProof="0" dirty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2025</a:t>
                      </a:r>
                      <a:r>
                        <a:rPr lang="ja-JP" altLang="en-US" sz="2400" b="0" kern="1200" noProof="0" dirty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～</a:t>
                      </a:r>
                      <a:endParaRPr lang="ja-JP" altLang="en-US" sz="2400" b="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7236" marR="67236" marT="33618" marB="33618" anchor="ctr">
                    <a:lnR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b="0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時期未定</a:t>
                      </a:r>
                    </a:p>
                  </a:txBody>
                  <a:tcPr marL="67236" marR="67236" marT="33618" marB="33618" anchor="ctr">
                    <a:lnL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1618">
                <a:tc>
                  <a:txBody>
                    <a:bodyPr/>
                    <a:lstStyle/>
                    <a:p>
                      <a:pPr marL="0" marR="0" indent="0" algn="l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b="1" noProof="0" dirty="0">
                          <a:solidFill>
                            <a:schemeClr val="tx1"/>
                          </a:solidFill>
                        </a:rPr>
                        <a:t>淫魔再誕</a:t>
                      </a:r>
                      <a:endParaRPr lang="en-US" altLang="ja-JP" sz="2000" b="1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b="1" noProof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（支援版）</a:t>
                      </a:r>
                    </a:p>
                  </a:txBody>
                  <a:tcPr marL="67236" marR="67236" marT="33618" marB="33618" anchor="ctr"/>
                </a:tc>
                <a:tc>
                  <a:txBody>
                    <a:bodyPr/>
                    <a:lstStyle/>
                    <a:p>
                      <a:pPr rtl="0"/>
                      <a:endParaRPr lang="ja-JP" altLang="en-US" sz="1400" noProof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7236" marR="67236" marT="33618" marB="33618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ja-JP" altLang="en-US" sz="1100" kern="1200" noProof="0" dirty="0">
                        <a:solidFill>
                          <a:schemeClr val="accent4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67236" marR="67236" marT="33618" marB="33618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ja-JP" altLang="en-US" sz="1100" kern="1200" noProof="0" dirty="0">
                        <a:solidFill>
                          <a:schemeClr val="accent4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67236" marR="67236" marT="33618" marB="33618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ja-JP" altLang="en-US" sz="1100" kern="1200" noProof="0" dirty="0">
                        <a:solidFill>
                          <a:schemeClr val="accent4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67236" marR="67236" marT="33618" marB="336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1618">
                <a:tc>
                  <a:txBody>
                    <a:bodyPr/>
                    <a:lstStyle/>
                    <a:p>
                      <a:pPr rtl="0"/>
                      <a:r>
                        <a:rPr lang="ja-JP" altLang="en-US" sz="2000" b="1" noProof="0" dirty="0">
                          <a:solidFill>
                            <a:schemeClr val="tx1"/>
                          </a:solidFill>
                        </a:rPr>
                        <a:t>淫魔再誕</a:t>
                      </a:r>
                      <a:r>
                        <a:rPr lang="en-US" altLang="ja-JP" sz="2000" b="1" noProof="0" dirty="0">
                          <a:solidFill>
                            <a:schemeClr val="tx1"/>
                          </a:solidFill>
                        </a:rPr>
                        <a:t>DC</a:t>
                      </a:r>
                    </a:p>
                  </a:txBody>
                  <a:tcPr marL="67236" marR="67236" marT="33618" marB="33618" anchor="ctr"/>
                </a:tc>
                <a:tc>
                  <a:txBody>
                    <a:bodyPr/>
                    <a:lstStyle/>
                    <a:p>
                      <a:pPr rtl="0"/>
                      <a:endParaRPr lang="ja-JP" altLang="en-US" sz="1400" noProof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7236" marR="67236" marT="33618" marB="33618"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7236" marR="67236" marT="33618" marB="33618"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7236" marR="67236" marT="33618" marB="33618"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7236" marR="67236" marT="33618" marB="336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7" name="フローチャート:判断 36"/>
          <p:cNvSpPr/>
          <p:nvPr/>
        </p:nvSpPr>
        <p:spPr>
          <a:xfrm>
            <a:off x="8751825" y="3883072"/>
            <a:ext cx="191051" cy="227620"/>
          </a:xfrm>
          <a:prstGeom prst="flowChartDecision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 anchor="ctr"/>
          <a:lstStyle/>
          <a:p>
            <a:pPr rtl="0">
              <a:defRPr/>
            </a:pPr>
            <a:endParaRPr lang="ja-JP" altLang="en-US" sz="2274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8C056E5-6389-BB4E-BC20-D89B0CFBB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376" y="75991"/>
            <a:ext cx="10363200" cy="756018"/>
          </a:xfrm>
        </p:spPr>
        <p:txBody>
          <a:bodyPr rtlCol="0">
            <a:normAutofit/>
          </a:bodyPr>
          <a:lstStyle/>
          <a:p>
            <a:pPr rtl="0"/>
            <a:r>
              <a:rPr lang="ja-JP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今後の予定</a:t>
            </a:r>
            <a:endParaRPr lang="en-US" altLang="ja-JP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矢印: 右 2">
            <a:extLst>
              <a:ext uri="{FF2B5EF4-FFF2-40B4-BE49-F238E27FC236}">
                <a16:creationId xmlns:a16="http://schemas.microsoft.com/office/drawing/2014/main" id="{CA5C2C01-DB19-0FF0-B137-7C5116DB37EA}"/>
              </a:ext>
            </a:extLst>
          </p:cNvPr>
          <p:cNvSpPr/>
          <p:nvPr/>
        </p:nvSpPr>
        <p:spPr>
          <a:xfrm>
            <a:off x="1703512" y="1765303"/>
            <a:ext cx="3168352" cy="3090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D67F03F-B70C-1F5C-83C9-833AA91E9A06}"/>
              </a:ext>
            </a:extLst>
          </p:cNvPr>
          <p:cNvGrpSpPr/>
          <p:nvPr/>
        </p:nvGrpSpPr>
        <p:grpSpPr>
          <a:xfrm>
            <a:off x="1162384" y="2969352"/>
            <a:ext cx="2835055" cy="1575891"/>
            <a:chOff x="1579059" y="1941940"/>
            <a:chExt cx="2407707" cy="1338345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4CEE966C-4F6E-C1BC-A23F-7284D4578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9059" y="2348880"/>
              <a:ext cx="652737" cy="931405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F73A9A34-E842-C4B1-5909-155888623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8641" y="2357909"/>
              <a:ext cx="838125" cy="922376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A1503C5E-91C3-EE88-7286-59714669AF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9576" y="1941940"/>
              <a:ext cx="838125" cy="1338345"/>
            </a:xfrm>
            <a:prstGeom prst="rect">
              <a:avLst/>
            </a:prstGeom>
          </p:spPr>
        </p:pic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135562F-EB65-8C64-6469-55D6DDDDB4B4}"/>
              </a:ext>
            </a:extLst>
          </p:cNvPr>
          <p:cNvSpPr/>
          <p:nvPr/>
        </p:nvSpPr>
        <p:spPr>
          <a:xfrm>
            <a:off x="1856669" y="2200109"/>
            <a:ext cx="1224136" cy="6665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新規搾精者</a:t>
            </a:r>
            <a:endParaRPr kumimoji="1" lang="en-US" altLang="ja-JP" sz="1600" dirty="0"/>
          </a:p>
          <a:p>
            <a:pPr algn="ctr"/>
            <a:r>
              <a:rPr kumimoji="1" lang="ja-JP" altLang="en-US" sz="1600" dirty="0"/>
              <a:t>３種実装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C8E60AA-DA64-6D56-920C-8D9CA942C857}"/>
              </a:ext>
            </a:extLst>
          </p:cNvPr>
          <p:cNvSpPr/>
          <p:nvPr/>
        </p:nvSpPr>
        <p:spPr>
          <a:xfrm>
            <a:off x="3483950" y="2200109"/>
            <a:ext cx="1224136" cy="6665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新規搾精者</a:t>
            </a:r>
            <a:endParaRPr kumimoji="1" lang="en-US" altLang="ja-JP" sz="1600" dirty="0"/>
          </a:p>
          <a:p>
            <a:pPr algn="ctr"/>
            <a:r>
              <a:rPr kumimoji="1" lang="ja-JP" altLang="en-US" sz="1600" dirty="0"/>
              <a:t>３種実装</a:t>
            </a:r>
          </a:p>
        </p:txBody>
      </p:sp>
      <p:sp>
        <p:nvSpPr>
          <p:cNvPr id="20" name="矢印: 右 19">
            <a:extLst>
              <a:ext uri="{FF2B5EF4-FFF2-40B4-BE49-F238E27FC236}">
                <a16:creationId xmlns:a16="http://schemas.microsoft.com/office/drawing/2014/main" id="{C8CEAC2B-A327-7990-D54D-1735D5F66DE9}"/>
              </a:ext>
            </a:extLst>
          </p:cNvPr>
          <p:cNvSpPr/>
          <p:nvPr/>
        </p:nvSpPr>
        <p:spPr>
          <a:xfrm>
            <a:off x="5000226" y="1765302"/>
            <a:ext cx="3019809" cy="30908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B8F16F9-FFF5-47DD-59AE-23EF7623059F}"/>
              </a:ext>
            </a:extLst>
          </p:cNvPr>
          <p:cNvSpPr/>
          <p:nvPr/>
        </p:nvSpPr>
        <p:spPr>
          <a:xfrm>
            <a:off x="5043732" y="2200109"/>
            <a:ext cx="2835055" cy="90891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600" dirty="0"/>
              <a:t>不定期更新（予定）</a:t>
            </a:r>
            <a:endParaRPr kumimoji="1"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既存シーンのレタッチ</a:t>
            </a:r>
            <a:endParaRPr kumimoji="1" lang="en-US" altLang="ja-JP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誘惑、連携シーン等追加</a:t>
            </a:r>
          </a:p>
        </p:txBody>
      </p:sp>
      <p:sp>
        <p:nvSpPr>
          <p:cNvPr id="22" name="矢印: 右 21">
            <a:extLst>
              <a:ext uri="{FF2B5EF4-FFF2-40B4-BE49-F238E27FC236}">
                <a16:creationId xmlns:a16="http://schemas.microsoft.com/office/drawing/2014/main" id="{D0D725D1-D38D-C49C-F899-463ED7ED7FE4}"/>
              </a:ext>
            </a:extLst>
          </p:cNvPr>
          <p:cNvSpPr/>
          <p:nvPr/>
        </p:nvSpPr>
        <p:spPr>
          <a:xfrm>
            <a:off x="5000521" y="4810616"/>
            <a:ext cx="3175492" cy="309083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CD3C5C4-7034-C5F7-59F6-C60E8124AF7D}"/>
              </a:ext>
            </a:extLst>
          </p:cNvPr>
          <p:cNvSpPr/>
          <p:nvPr/>
        </p:nvSpPr>
        <p:spPr>
          <a:xfrm>
            <a:off x="5000520" y="5262643"/>
            <a:ext cx="3019515" cy="124080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/>
              <a:t>非公開開発</a:t>
            </a:r>
            <a:endParaRPr kumimoji="1"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ストーリーイベント・バトル</a:t>
            </a:r>
            <a:endParaRPr kumimoji="1" lang="en-US" altLang="ja-JP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ボス搾精者</a:t>
            </a:r>
            <a:endParaRPr kumimoji="1" lang="en-US" altLang="ja-JP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製品化向けブラッシュアップ</a:t>
            </a:r>
            <a:endParaRPr kumimoji="1" lang="en-US" altLang="ja-JP" sz="1400" dirty="0"/>
          </a:p>
        </p:txBody>
      </p:sp>
      <p:sp>
        <p:nvSpPr>
          <p:cNvPr id="24" name="矢印: 右 23">
            <a:extLst>
              <a:ext uri="{FF2B5EF4-FFF2-40B4-BE49-F238E27FC236}">
                <a16:creationId xmlns:a16="http://schemas.microsoft.com/office/drawing/2014/main" id="{B7285F67-F3DE-1671-21CF-2638C781CDDD}"/>
              </a:ext>
            </a:extLst>
          </p:cNvPr>
          <p:cNvSpPr/>
          <p:nvPr/>
        </p:nvSpPr>
        <p:spPr>
          <a:xfrm>
            <a:off x="9663721" y="1765303"/>
            <a:ext cx="2393401" cy="3090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362C120-CB08-FA23-A928-954CB2AA7425}"/>
              </a:ext>
            </a:extLst>
          </p:cNvPr>
          <p:cNvSpPr/>
          <p:nvPr/>
        </p:nvSpPr>
        <p:spPr>
          <a:xfrm>
            <a:off x="8263026" y="4185818"/>
            <a:ext cx="1145342" cy="186776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rtl="0"/>
            <a:r>
              <a:rPr lang="ja-JP" altLang="en-US" sz="1400" b="1" noProof="0" dirty="0">
                <a:solidFill>
                  <a:schemeClr val="tx1"/>
                </a:solidFill>
              </a:rPr>
              <a:t>淫魔再誕</a:t>
            </a:r>
            <a:r>
              <a:rPr lang="en-US" altLang="ja-JP" sz="1400" b="1" noProof="0" dirty="0">
                <a:solidFill>
                  <a:schemeClr val="tx1"/>
                </a:solidFill>
              </a:rPr>
              <a:t>DC</a:t>
            </a:r>
          </a:p>
          <a:p>
            <a:pPr rtl="0"/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リリース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/>
            <a:endParaRPr lang="en-US" altLang="ja-JP" sz="1400" b="1" noProof="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48997F9-F16D-37E4-1D95-4DD46BA75E15}"/>
              </a:ext>
            </a:extLst>
          </p:cNvPr>
          <p:cNvSpPr/>
          <p:nvPr/>
        </p:nvSpPr>
        <p:spPr>
          <a:xfrm>
            <a:off x="9663721" y="2308937"/>
            <a:ext cx="1760871" cy="8582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600" dirty="0"/>
              <a:t>定期更新</a:t>
            </a:r>
            <a:endParaRPr kumimoji="1"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新規搾精者</a:t>
            </a:r>
            <a:endParaRPr kumimoji="1" lang="en-US" altLang="ja-JP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新規シーン</a:t>
            </a: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A0ABF5A1-7073-0735-FD86-E2B081279E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3839" y="6196200"/>
            <a:ext cx="791465" cy="753612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B5BF4A4-65FA-6184-751E-C3499BD72A4B}"/>
              </a:ext>
            </a:extLst>
          </p:cNvPr>
          <p:cNvSpPr txBox="1"/>
          <p:nvPr/>
        </p:nvSpPr>
        <p:spPr>
          <a:xfrm>
            <a:off x="4096018" y="613006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solidFill>
                  <a:schemeClr val="accent2">
                    <a:lumMod val="75000"/>
                  </a:schemeClr>
                </a:solidFill>
              </a:rPr>
              <a:t>？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Custom 2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89730982" id="{33E2E005-264E-408B-9E93-E8A73791652B}" vid="{E5D9E6B0-1E2D-472F-B6B3-5D35136DEBB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 年間のガント チャート</Template>
  <TotalTime>4273</TotalTime>
  <Words>202</Words>
  <Application>Microsoft Office PowerPoint</Application>
  <PresentationFormat>ワイド画面</PresentationFormat>
  <Paragraphs>42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Meiryo UI</vt:lpstr>
      <vt:lpstr>Arial</vt:lpstr>
      <vt:lpstr>Calibri</vt:lpstr>
      <vt:lpstr>Office テーマ</vt:lpstr>
      <vt:lpstr>淫魔再誕 ～Desire Chain～（仮題）</vt:lpstr>
      <vt:lpstr>支援版との比較</vt:lpstr>
      <vt:lpstr>今後の予定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スライドのタイトルを追加 - 1</dc:title>
  <dc:subject/>
  <dc:creator>超次元覚醒 研究所</dc:creator>
  <cp:keywords/>
  <dc:description/>
  <cp:lastModifiedBy>超次元覚醒 研究所</cp:lastModifiedBy>
  <cp:revision>22</cp:revision>
  <dcterms:created xsi:type="dcterms:W3CDTF">2023-01-14T15:00:50Z</dcterms:created>
  <dcterms:modified xsi:type="dcterms:W3CDTF">2023-01-19T10:26:42Z</dcterms:modified>
  <cp:category/>
</cp:coreProperties>
</file>